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19"/>
  </p:notesMasterIdLst>
  <p:handoutMasterIdLst>
    <p:handoutMasterId r:id="rId20"/>
  </p:handoutMasterIdLst>
  <p:sldIdLst>
    <p:sldId id="603" r:id="rId8"/>
    <p:sldId id="2356" r:id="rId9"/>
    <p:sldId id="2340" r:id="rId10"/>
    <p:sldId id="739" r:id="rId11"/>
    <p:sldId id="2363" r:id="rId12"/>
    <p:sldId id="1782" r:id="rId13"/>
    <p:sldId id="2364" r:id="rId14"/>
    <p:sldId id="2365" r:id="rId15"/>
    <p:sldId id="2362" r:id="rId16"/>
    <p:sldId id="741" r:id="rId17"/>
    <p:sldId id="582" r:id="rId1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91A2BF"/>
    <a:srgbClr val="66BA36"/>
    <a:srgbClr val="595757"/>
    <a:srgbClr val="E4EBEA"/>
    <a:srgbClr val="C00000"/>
    <a:srgbClr val="221815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7300"/>
            <a:ext cx="10963473" cy="509778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3935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  <p:sldLayoutId id="2147483976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2023/10/10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5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414995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1499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dist"/>
            <a:r>
              <a:rPr lang="zh-CN" altLang="en-US" sz="66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系列之</a:t>
            </a:r>
            <a:r>
              <a:rPr lang="en-US" altLang="zh-CN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集群</a:t>
            </a:r>
            <a:endParaRPr lang="zh-CN" altLang="en-US" sz="66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8" y="1962001"/>
            <a:ext cx="6914448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dirty="0">
                <a:solidFill>
                  <a:srgbClr val="C00000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9600" dirty="0">
                <a:solidFill>
                  <a:srgbClr val="C00000"/>
                </a:solidFill>
                <a:latin typeface="Gill Sans MT" panose="020B0502020104020203" pitchFamily="34" charset="0"/>
              </a:rPr>
              <a:t> 集群架构</a:t>
            </a:r>
            <a:endParaRPr lang="zh-CN" altLang="en-US" sz="115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了解从小模型到大模型，大模型带来的优点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了解了大模型训练需要</a:t>
            </a:r>
            <a:r>
              <a:rPr lang="en-US" altLang="zh-CN" dirty="0"/>
              <a:t>AI</a:t>
            </a:r>
            <a:r>
              <a:rPr lang="zh-CN" altLang="en-US" dirty="0"/>
              <a:t>集群，去降低模型训练时间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了解通过集群架构、通信、存储来提升</a:t>
            </a:r>
            <a:r>
              <a:rPr lang="en-US" altLang="zh-CN" dirty="0"/>
              <a:t>AI</a:t>
            </a:r>
            <a:r>
              <a:rPr lang="zh-CN" altLang="en-US" dirty="0"/>
              <a:t>集群加速比和利用率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843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129357-6892-4846-8C94-A7DB8C4A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系统全栈架构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1484F1-6273-0547-877D-DD239E67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909" y="1214809"/>
            <a:ext cx="6388140" cy="50847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C8800C-96A5-9E4D-A4D3-D5EF622DC394}"/>
              </a:ext>
            </a:extLst>
          </p:cNvPr>
          <p:cNvSpPr/>
          <p:nvPr/>
        </p:nvSpPr>
        <p:spPr>
          <a:xfrm>
            <a:off x="623635" y="4672361"/>
            <a:ext cx="6857740" cy="1694430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6857740"/>
                      <a:gd name="connsiteY0" fmla="*/ 0 h 1694430"/>
                      <a:gd name="connsiteX1" fmla="*/ 548619 w 6857740"/>
                      <a:gd name="connsiteY1" fmla="*/ 0 h 1694430"/>
                      <a:gd name="connsiteX2" fmla="*/ 1097238 w 6857740"/>
                      <a:gd name="connsiteY2" fmla="*/ 0 h 1694430"/>
                      <a:gd name="connsiteX3" fmla="*/ 1920167 w 6857740"/>
                      <a:gd name="connsiteY3" fmla="*/ 0 h 1694430"/>
                      <a:gd name="connsiteX4" fmla="*/ 2537364 w 6857740"/>
                      <a:gd name="connsiteY4" fmla="*/ 0 h 1694430"/>
                      <a:gd name="connsiteX5" fmla="*/ 3017406 w 6857740"/>
                      <a:gd name="connsiteY5" fmla="*/ 0 h 1694430"/>
                      <a:gd name="connsiteX6" fmla="*/ 3634602 w 6857740"/>
                      <a:gd name="connsiteY6" fmla="*/ 0 h 1694430"/>
                      <a:gd name="connsiteX7" fmla="*/ 4388954 w 6857740"/>
                      <a:gd name="connsiteY7" fmla="*/ 0 h 1694430"/>
                      <a:gd name="connsiteX8" fmla="*/ 5074728 w 6857740"/>
                      <a:gd name="connsiteY8" fmla="*/ 0 h 1694430"/>
                      <a:gd name="connsiteX9" fmla="*/ 5897656 w 6857740"/>
                      <a:gd name="connsiteY9" fmla="*/ 0 h 1694430"/>
                      <a:gd name="connsiteX10" fmla="*/ 6857740 w 6857740"/>
                      <a:gd name="connsiteY10" fmla="*/ 0 h 1694430"/>
                      <a:gd name="connsiteX11" fmla="*/ 6857740 w 6857740"/>
                      <a:gd name="connsiteY11" fmla="*/ 598699 h 1694430"/>
                      <a:gd name="connsiteX12" fmla="*/ 6857740 w 6857740"/>
                      <a:gd name="connsiteY12" fmla="*/ 1163509 h 1694430"/>
                      <a:gd name="connsiteX13" fmla="*/ 6857740 w 6857740"/>
                      <a:gd name="connsiteY13" fmla="*/ 1694430 h 1694430"/>
                      <a:gd name="connsiteX14" fmla="*/ 6171966 w 6857740"/>
                      <a:gd name="connsiteY14" fmla="*/ 1694430 h 1694430"/>
                      <a:gd name="connsiteX15" fmla="*/ 5349037 w 6857740"/>
                      <a:gd name="connsiteY15" fmla="*/ 1694430 h 1694430"/>
                      <a:gd name="connsiteX16" fmla="*/ 4594686 w 6857740"/>
                      <a:gd name="connsiteY16" fmla="*/ 1694430 h 1694430"/>
                      <a:gd name="connsiteX17" fmla="*/ 3977489 w 6857740"/>
                      <a:gd name="connsiteY17" fmla="*/ 1694430 h 1694430"/>
                      <a:gd name="connsiteX18" fmla="*/ 3497447 w 6857740"/>
                      <a:gd name="connsiteY18" fmla="*/ 1694430 h 1694430"/>
                      <a:gd name="connsiteX19" fmla="*/ 2880251 w 6857740"/>
                      <a:gd name="connsiteY19" fmla="*/ 1694430 h 1694430"/>
                      <a:gd name="connsiteX20" fmla="*/ 2331632 w 6857740"/>
                      <a:gd name="connsiteY20" fmla="*/ 1694430 h 1694430"/>
                      <a:gd name="connsiteX21" fmla="*/ 1508703 w 6857740"/>
                      <a:gd name="connsiteY21" fmla="*/ 1694430 h 1694430"/>
                      <a:gd name="connsiteX22" fmla="*/ 1028661 w 6857740"/>
                      <a:gd name="connsiteY22" fmla="*/ 1694430 h 1694430"/>
                      <a:gd name="connsiteX23" fmla="*/ 0 w 6857740"/>
                      <a:gd name="connsiteY23" fmla="*/ 1694430 h 1694430"/>
                      <a:gd name="connsiteX24" fmla="*/ 0 w 6857740"/>
                      <a:gd name="connsiteY24" fmla="*/ 1180453 h 1694430"/>
                      <a:gd name="connsiteX25" fmla="*/ 0 w 6857740"/>
                      <a:gd name="connsiteY25" fmla="*/ 666476 h 1694430"/>
                      <a:gd name="connsiteX26" fmla="*/ 0 w 6857740"/>
                      <a:gd name="connsiteY26" fmla="*/ 0 h 1694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857740" h="1694430" extrusionOk="0">
                        <a:moveTo>
                          <a:pt x="0" y="0"/>
                        </a:moveTo>
                        <a:cubicBezTo>
                          <a:pt x="154654" y="5890"/>
                          <a:pt x="434170" y="-20759"/>
                          <a:pt x="548619" y="0"/>
                        </a:cubicBezTo>
                        <a:cubicBezTo>
                          <a:pt x="663068" y="20759"/>
                          <a:pt x="970691" y="7220"/>
                          <a:pt x="1097238" y="0"/>
                        </a:cubicBezTo>
                        <a:cubicBezTo>
                          <a:pt x="1223785" y="-7220"/>
                          <a:pt x="1645138" y="-33024"/>
                          <a:pt x="1920167" y="0"/>
                        </a:cubicBezTo>
                        <a:cubicBezTo>
                          <a:pt x="2195196" y="33024"/>
                          <a:pt x="2413031" y="19681"/>
                          <a:pt x="2537364" y="0"/>
                        </a:cubicBezTo>
                        <a:cubicBezTo>
                          <a:pt x="2661697" y="-19681"/>
                          <a:pt x="2889663" y="10355"/>
                          <a:pt x="3017406" y="0"/>
                        </a:cubicBezTo>
                        <a:cubicBezTo>
                          <a:pt x="3145149" y="-10355"/>
                          <a:pt x="3385199" y="-5738"/>
                          <a:pt x="3634602" y="0"/>
                        </a:cubicBezTo>
                        <a:cubicBezTo>
                          <a:pt x="3884005" y="5738"/>
                          <a:pt x="4175538" y="23157"/>
                          <a:pt x="4388954" y="0"/>
                        </a:cubicBezTo>
                        <a:cubicBezTo>
                          <a:pt x="4602370" y="-23157"/>
                          <a:pt x="4886384" y="16800"/>
                          <a:pt x="5074728" y="0"/>
                        </a:cubicBezTo>
                        <a:cubicBezTo>
                          <a:pt x="5263072" y="-16800"/>
                          <a:pt x="5550607" y="-34399"/>
                          <a:pt x="5897656" y="0"/>
                        </a:cubicBezTo>
                        <a:cubicBezTo>
                          <a:pt x="6244705" y="34399"/>
                          <a:pt x="6544782" y="-34852"/>
                          <a:pt x="6857740" y="0"/>
                        </a:cubicBezTo>
                        <a:cubicBezTo>
                          <a:pt x="6882644" y="240130"/>
                          <a:pt x="6879281" y="305358"/>
                          <a:pt x="6857740" y="598699"/>
                        </a:cubicBezTo>
                        <a:cubicBezTo>
                          <a:pt x="6836199" y="892040"/>
                          <a:pt x="6885021" y="907658"/>
                          <a:pt x="6857740" y="1163509"/>
                        </a:cubicBezTo>
                        <a:cubicBezTo>
                          <a:pt x="6830460" y="1419360"/>
                          <a:pt x="6851953" y="1561860"/>
                          <a:pt x="6857740" y="1694430"/>
                        </a:cubicBezTo>
                        <a:cubicBezTo>
                          <a:pt x="6557557" y="1707587"/>
                          <a:pt x="6316022" y="1682492"/>
                          <a:pt x="6171966" y="1694430"/>
                        </a:cubicBezTo>
                        <a:cubicBezTo>
                          <a:pt x="6027910" y="1706368"/>
                          <a:pt x="5748247" y="1679110"/>
                          <a:pt x="5349037" y="1694430"/>
                        </a:cubicBezTo>
                        <a:cubicBezTo>
                          <a:pt x="4949827" y="1709750"/>
                          <a:pt x="4958033" y="1714073"/>
                          <a:pt x="4594686" y="1694430"/>
                        </a:cubicBezTo>
                        <a:cubicBezTo>
                          <a:pt x="4231339" y="1674787"/>
                          <a:pt x="4209617" y="1682154"/>
                          <a:pt x="3977489" y="1694430"/>
                        </a:cubicBezTo>
                        <a:cubicBezTo>
                          <a:pt x="3745361" y="1706706"/>
                          <a:pt x="3706298" y="1692379"/>
                          <a:pt x="3497447" y="1694430"/>
                        </a:cubicBezTo>
                        <a:cubicBezTo>
                          <a:pt x="3288596" y="1696481"/>
                          <a:pt x="3116593" y="1704821"/>
                          <a:pt x="2880251" y="1694430"/>
                        </a:cubicBezTo>
                        <a:cubicBezTo>
                          <a:pt x="2643909" y="1684039"/>
                          <a:pt x="2474306" y="1694777"/>
                          <a:pt x="2331632" y="1694430"/>
                        </a:cubicBezTo>
                        <a:cubicBezTo>
                          <a:pt x="2188958" y="1694083"/>
                          <a:pt x="1781189" y="1672806"/>
                          <a:pt x="1508703" y="1694430"/>
                        </a:cubicBezTo>
                        <a:cubicBezTo>
                          <a:pt x="1236217" y="1716054"/>
                          <a:pt x="1156576" y="1670475"/>
                          <a:pt x="1028661" y="1694430"/>
                        </a:cubicBezTo>
                        <a:cubicBezTo>
                          <a:pt x="900746" y="1718385"/>
                          <a:pt x="247148" y="1745094"/>
                          <a:pt x="0" y="1694430"/>
                        </a:cubicBezTo>
                        <a:cubicBezTo>
                          <a:pt x="15248" y="1548992"/>
                          <a:pt x="23060" y="1347493"/>
                          <a:pt x="0" y="1180453"/>
                        </a:cubicBezTo>
                        <a:cubicBezTo>
                          <a:pt x="-23060" y="1013413"/>
                          <a:pt x="-23179" y="919052"/>
                          <a:pt x="0" y="666476"/>
                        </a:cubicBezTo>
                        <a:cubicBezTo>
                          <a:pt x="23179" y="413900"/>
                          <a:pt x="1340" y="1362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16A3EA-5921-7643-AD61-91E37087511B}"/>
              </a:ext>
            </a:extLst>
          </p:cNvPr>
          <p:cNvSpPr/>
          <p:nvPr/>
        </p:nvSpPr>
        <p:spPr>
          <a:xfrm>
            <a:off x="7705649" y="5038963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硬件体系结构不仅需要算力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还包括网络、存储组成的超计节点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C7AB18-F8CA-6248-BDA1-019CB06C1631}"/>
              </a:ext>
            </a:extLst>
          </p:cNvPr>
          <p:cNvSpPr/>
          <p:nvPr/>
        </p:nvSpPr>
        <p:spPr>
          <a:xfrm>
            <a:off x="7705649" y="2948387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通过软硬件协同优化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基于硬件的编译、框架、使能层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700D5E-4C87-BC47-BE35-F530CDD564F1}"/>
              </a:ext>
            </a:extLst>
          </p:cNvPr>
          <p:cNvSpPr/>
          <p:nvPr/>
        </p:nvSpPr>
        <p:spPr>
          <a:xfrm>
            <a:off x="7705649" y="1214809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提供大模型算法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提升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集群整体利用率</a:t>
            </a:r>
          </a:p>
        </p:txBody>
      </p:sp>
    </p:spTree>
    <p:extLst>
      <p:ext uri="{BB962C8B-B14F-4D97-AF65-F5344CB8AC3E}">
        <p14:creationId xmlns:p14="http://schemas.microsoft.com/office/powerpoint/2010/main" val="38467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4C7607A-74F0-D342-B1BA-D53CE0FB80BB}"/>
              </a:ext>
            </a:extLst>
          </p:cNvPr>
          <p:cNvSpPr/>
          <p:nvPr/>
        </p:nvSpPr>
        <p:spPr>
          <a:xfrm>
            <a:off x="279041" y="2125394"/>
            <a:ext cx="2220648" cy="2202539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2220648"/>
                      <a:gd name="connsiteY0" fmla="*/ 0 h 2202539"/>
                      <a:gd name="connsiteX1" fmla="*/ 510749 w 2220648"/>
                      <a:gd name="connsiteY1" fmla="*/ 0 h 2202539"/>
                      <a:gd name="connsiteX2" fmla="*/ 1021498 w 2220648"/>
                      <a:gd name="connsiteY2" fmla="*/ 0 h 2202539"/>
                      <a:gd name="connsiteX3" fmla="*/ 1621073 w 2220648"/>
                      <a:gd name="connsiteY3" fmla="*/ 0 h 2202539"/>
                      <a:gd name="connsiteX4" fmla="*/ 2220648 w 2220648"/>
                      <a:gd name="connsiteY4" fmla="*/ 0 h 2202539"/>
                      <a:gd name="connsiteX5" fmla="*/ 2220648 w 2220648"/>
                      <a:gd name="connsiteY5" fmla="*/ 484559 h 2202539"/>
                      <a:gd name="connsiteX6" fmla="*/ 2220648 w 2220648"/>
                      <a:gd name="connsiteY6" fmla="*/ 969117 h 2202539"/>
                      <a:gd name="connsiteX7" fmla="*/ 2220648 w 2220648"/>
                      <a:gd name="connsiteY7" fmla="*/ 1519752 h 2202539"/>
                      <a:gd name="connsiteX8" fmla="*/ 2220648 w 2220648"/>
                      <a:gd name="connsiteY8" fmla="*/ 2202539 h 2202539"/>
                      <a:gd name="connsiteX9" fmla="*/ 1687692 w 2220648"/>
                      <a:gd name="connsiteY9" fmla="*/ 2202539 h 2202539"/>
                      <a:gd name="connsiteX10" fmla="*/ 1132530 w 2220648"/>
                      <a:gd name="connsiteY10" fmla="*/ 2202539 h 2202539"/>
                      <a:gd name="connsiteX11" fmla="*/ 555162 w 2220648"/>
                      <a:gd name="connsiteY11" fmla="*/ 2202539 h 2202539"/>
                      <a:gd name="connsiteX12" fmla="*/ 0 w 2220648"/>
                      <a:gd name="connsiteY12" fmla="*/ 2202539 h 2202539"/>
                      <a:gd name="connsiteX13" fmla="*/ 0 w 2220648"/>
                      <a:gd name="connsiteY13" fmla="*/ 1629879 h 2202539"/>
                      <a:gd name="connsiteX14" fmla="*/ 0 w 2220648"/>
                      <a:gd name="connsiteY14" fmla="*/ 1079244 h 2202539"/>
                      <a:gd name="connsiteX15" fmla="*/ 0 w 2220648"/>
                      <a:gd name="connsiteY15" fmla="*/ 550635 h 2202539"/>
                      <a:gd name="connsiteX16" fmla="*/ 0 w 2220648"/>
                      <a:gd name="connsiteY16" fmla="*/ 0 h 2202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20648" h="2202539" extrusionOk="0">
                        <a:moveTo>
                          <a:pt x="0" y="0"/>
                        </a:moveTo>
                        <a:cubicBezTo>
                          <a:pt x="142256" y="-10718"/>
                          <a:pt x="304978" y="25319"/>
                          <a:pt x="510749" y="0"/>
                        </a:cubicBezTo>
                        <a:cubicBezTo>
                          <a:pt x="716520" y="-25319"/>
                          <a:pt x="790361" y="-5362"/>
                          <a:pt x="1021498" y="0"/>
                        </a:cubicBezTo>
                        <a:cubicBezTo>
                          <a:pt x="1252635" y="5362"/>
                          <a:pt x="1411276" y="-2417"/>
                          <a:pt x="1621073" y="0"/>
                        </a:cubicBezTo>
                        <a:cubicBezTo>
                          <a:pt x="1830870" y="2417"/>
                          <a:pt x="2017132" y="10876"/>
                          <a:pt x="2220648" y="0"/>
                        </a:cubicBezTo>
                        <a:cubicBezTo>
                          <a:pt x="2233589" y="211148"/>
                          <a:pt x="2226673" y="244863"/>
                          <a:pt x="2220648" y="484559"/>
                        </a:cubicBezTo>
                        <a:cubicBezTo>
                          <a:pt x="2214623" y="724255"/>
                          <a:pt x="2205187" y="869062"/>
                          <a:pt x="2220648" y="969117"/>
                        </a:cubicBezTo>
                        <a:cubicBezTo>
                          <a:pt x="2236109" y="1069172"/>
                          <a:pt x="2219704" y="1369891"/>
                          <a:pt x="2220648" y="1519752"/>
                        </a:cubicBezTo>
                        <a:cubicBezTo>
                          <a:pt x="2221592" y="1669613"/>
                          <a:pt x="2252699" y="1984275"/>
                          <a:pt x="2220648" y="2202539"/>
                        </a:cubicBezTo>
                        <a:cubicBezTo>
                          <a:pt x="2059803" y="2185861"/>
                          <a:pt x="1924246" y="2226110"/>
                          <a:pt x="1687692" y="2202539"/>
                        </a:cubicBezTo>
                        <a:cubicBezTo>
                          <a:pt x="1451138" y="2178968"/>
                          <a:pt x="1374902" y="2181832"/>
                          <a:pt x="1132530" y="2202539"/>
                        </a:cubicBezTo>
                        <a:cubicBezTo>
                          <a:pt x="890158" y="2223246"/>
                          <a:pt x="692047" y="2184948"/>
                          <a:pt x="555162" y="2202539"/>
                        </a:cubicBezTo>
                        <a:cubicBezTo>
                          <a:pt x="418277" y="2220130"/>
                          <a:pt x="180368" y="2175892"/>
                          <a:pt x="0" y="2202539"/>
                        </a:cubicBezTo>
                        <a:cubicBezTo>
                          <a:pt x="-19419" y="1993615"/>
                          <a:pt x="-15122" y="1758069"/>
                          <a:pt x="0" y="1629879"/>
                        </a:cubicBezTo>
                        <a:cubicBezTo>
                          <a:pt x="15122" y="1501689"/>
                          <a:pt x="-26666" y="1230542"/>
                          <a:pt x="0" y="1079244"/>
                        </a:cubicBezTo>
                        <a:cubicBezTo>
                          <a:pt x="26666" y="927946"/>
                          <a:pt x="-20410" y="762583"/>
                          <a:pt x="0" y="550635"/>
                        </a:cubicBezTo>
                        <a:cubicBezTo>
                          <a:pt x="20410" y="338687"/>
                          <a:pt x="25680" y="11224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54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1" y="605525"/>
            <a:ext cx="11161239" cy="589190"/>
          </a:xfrm>
        </p:spPr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324303"/>
            <a:ext cx="11161240" cy="4928171"/>
          </a:xfrm>
        </p:spPr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集群 </a:t>
            </a:r>
            <a:r>
              <a:rPr lang="en-US" altLang="zh-CN" sz="2400" dirty="0">
                <a:latin typeface="Gill Sans MT" panose="020B0502020104020203" pitchFamily="34" charset="0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</a:rPr>
              <a:t> 大模型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集群服务器架构：</a:t>
            </a:r>
            <a:r>
              <a:rPr lang="zh-CN" altLang="en-US" sz="2000" dirty="0">
                <a:latin typeface="Gill Sans MT" panose="020B0502020104020203" pitchFamily="34" charset="0"/>
              </a:rPr>
              <a:t>参数服务器模式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同步与异步并行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集群通信方式：</a:t>
            </a:r>
            <a:r>
              <a:rPr lang="zh-CN" altLang="en-US" sz="2000" dirty="0">
                <a:latin typeface="Gill Sans MT" panose="020B0502020104020203" pitchFamily="34" charset="0"/>
              </a:rPr>
              <a:t>通信硬件实现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集群组网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集群软件通信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通信实现方式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分布式通信原语：</a:t>
            </a:r>
            <a:r>
              <a:rPr lang="zh-CN" altLang="en-US" sz="2000" dirty="0">
                <a:latin typeface="Gill Sans MT" panose="020B0502020104020203" pitchFamily="34" charset="0"/>
              </a:rPr>
              <a:t>通信源语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点对点通信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集合通信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分布式存储系统</a:t>
            </a:r>
            <a:r>
              <a:rPr lang="zh-CN" altLang="en-US" sz="2000" b="1" dirty="0">
                <a:latin typeface="Gill Sans MT" panose="020B0502020104020203" pitchFamily="34" charset="0"/>
              </a:rPr>
              <a:t>：</a:t>
            </a:r>
            <a:r>
              <a:rPr lang="zh-CN" altLang="en-US" sz="2000" dirty="0">
                <a:latin typeface="Gill Sans MT" panose="020B0502020104020203" pitchFamily="34" charset="0"/>
              </a:rPr>
              <a:t>大模型权重存储方式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多级存储系统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集群回顾：</a:t>
            </a:r>
            <a:r>
              <a:rPr lang="en-US" altLang="zh-CN" sz="2000" dirty="0">
                <a:latin typeface="Gill Sans MT" panose="020B0502020104020203" pitchFamily="34" charset="0"/>
              </a:rPr>
              <a:t>NVIDIA</a:t>
            </a:r>
            <a:r>
              <a:rPr lang="zh-CN" altLang="en-US" sz="2000" dirty="0">
                <a:latin typeface="Gill Sans MT" panose="020B0502020104020203" pitchFamily="34" charset="0"/>
              </a:rPr>
              <a:t> 与 </a:t>
            </a:r>
            <a:r>
              <a:rPr lang="en-US" altLang="zh-CN" sz="2000" dirty="0"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latin typeface="Gill Sans MT" panose="020B0502020104020203" pitchFamily="34" charset="0"/>
              </a:rPr>
              <a:t> 超级计算节点</a:t>
            </a:r>
            <a:r>
              <a:rPr lang="en-US" altLang="zh-CN" sz="2000" dirty="0">
                <a:latin typeface="Gill Sans MT" panose="020B0502020104020203" pitchFamily="34" charset="0"/>
              </a:rPr>
              <a:t>POD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集群组成</a:t>
            </a:r>
          </a:p>
        </p:txBody>
      </p:sp>
    </p:spTree>
    <p:extLst>
      <p:ext uri="{BB962C8B-B14F-4D97-AF65-F5344CB8AC3E}">
        <p14:creationId xmlns:p14="http://schemas.microsoft.com/office/powerpoint/2010/main" val="134826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环同步（</a:t>
            </a:r>
            <a:r>
              <a:rPr lang="en-US" altLang="zh-CN" dirty="0"/>
              <a:t>Ring Synchronization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FF2D9-85F1-4641-8D89-D19A210BE4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存储层面，训练场景下，几千台计算节点会同时读取一批数据集，需要尽可能缩短数据集的加载时长。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0571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0E68E3-7A8E-6A45-87AC-32DC72FF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统一对象存储方案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4E60A7-BA19-E54F-A1C6-6F719D5320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COS+GooseFS</a:t>
            </a:r>
            <a:r>
              <a:rPr lang="zh-CN" altLang="en-US" dirty="0"/>
              <a:t>对象存储方案，提供多层缓存加速，大幅提升端到端的数据读取性能；将公开数据集、训练数据、模型结果统一存储到对象存储</a:t>
            </a:r>
            <a:r>
              <a:rPr lang="en-US" altLang="zh-CN" dirty="0"/>
              <a:t>COS</a:t>
            </a:r>
            <a:r>
              <a:rPr lang="zh-CN" altLang="en-US" dirty="0"/>
              <a:t>中，实现数据统一存储和高效流转。</a:t>
            </a:r>
          </a:p>
          <a:p>
            <a:r>
              <a:rPr lang="zh-CN" altLang="en-US" dirty="0"/>
              <a:t>同时，</a:t>
            </a:r>
            <a:r>
              <a:rPr lang="en-US" altLang="zh-CN" dirty="0"/>
              <a:t>GooseFS</a:t>
            </a:r>
            <a:r>
              <a:rPr lang="zh-CN" altLang="en-US" dirty="0"/>
              <a:t>按需将热数据缓存到</a:t>
            </a:r>
            <a:r>
              <a:rPr lang="en-US" altLang="zh-CN" dirty="0"/>
              <a:t>GPU</a:t>
            </a:r>
            <a:r>
              <a:rPr lang="zh-CN" altLang="en-US" dirty="0"/>
              <a:t>内存和本地盘中，利用数据本地性提供高性能访问。</a:t>
            </a:r>
          </a:p>
          <a:p>
            <a:br>
              <a:rPr lang="zh-CN" altLang="en-US" dirty="0"/>
            </a:b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C08587-A242-884E-889E-9440B8FB9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37" y="3267404"/>
            <a:ext cx="4064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8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337FBB7-14FB-5C4A-A73E-CB222E6A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ED52BCB-B6E3-F648-B222-989393932B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CFS Turbo</a:t>
            </a:r>
            <a:r>
              <a:rPr lang="zh-CN" altLang="en-US" dirty="0"/>
              <a:t>高性能并行文件存储方案，采取多级缓存加速，基于全分布式架构，提供</a:t>
            </a:r>
            <a:r>
              <a:rPr lang="en-US" altLang="zh-CN" dirty="0"/>
              <a:t>100GB/s</a:t>
            </a:r>
            <a:r>
              <a:rPr lang="zh-CN" altLang="en-US" dirty="0"/>
              <a:t>带宽、</a:t>
            </a:r>
            <a:r>
              <a:rPr lang="en-US" altLang="zh-CN" dirty="0"/>
              <a:t>1000</a:t>
            </a:r>
            <a:r>
              <a:rPr lang="zh-CN" altLang="en-US" dirty="0"/>
              <a:t>万</a:t>
            </a:r>
            <a:r>
              <a:rPr lang="en-US" altLang="zh-CN" dirty="0"/>
              <a:t>IOPS</a:t>
            </a:r>
            <a:r>
              <a:rPr lang="zh-CN" altLang="en-US" dirty="0"/>
              <a:t>的极致性能。并通过持久化客户端缓存技术，将裸金属服务器本地</a:t>
            </a:r>
            <a:r>
              <a:rPr lang="en-US" altLang="zh-CN" dirty="0"/>
              <a:t>NVMe SSD</a:t>
            </a:r>
            <a:r>
              <a:rPr lang="zh-CN" altLang="en-US" dirty="0"/>
              <a:t>和</a:t>
            </a:r>
            <a:r>
              <a:rPr lang="en-US" altLang="zh-CN" dirty="0"/>
              <a:t>Turbo</a:t>
            </a:r>
            <a:r>
              <a:rPr lang="zh-CN" altLang="en-US" dirty="0"/>
              <a:t>文件系统构成统一命名空间，实现微秒级延时，解決大模型场景大数据量、高带宽、低延时的</a:t>
            </a:r>
            <a:r>
              <a:rPr lang="zh-CN" altLang="en-US"/>
              <a:t>诉求。同时</a:t>
            </a:r>
            <a:r>
              <a:rPr lang="zh-CN" altLang="en-US" dirty="0"/>
              <a:t>，通过智能分层技术，自动对冷热数据分层，节省</a:t>
            </a:r>
            <a:r>
              <a:rPr lang="en-US" altLang="zh-CN" dirty="0"/>
              <a:t>80%</a:t>
            </a:r>
            <a:r>
              <a:rPr lang="zh-CN" altLang="en-US" dirty="0"/>
              <a:t>的存储成本，提供极致的性价比。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AE3475-B420-7941-B8FB-03CF9E4C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01" y="3302219"/>
            <a:ext cx="4064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2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89370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25624</TotalTime>
  <Words>564</Words>
  <Application>Microsoft Macintosh PowerPoint</Application>
  <PresentationFormat>自定义</PresentationFormat>
  <Paragraphs>81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11</vt:i4>
      </vt:variant>
    </vt:vector>
  </HeadingPairs>
  <TitlesOfParts>
    <vt:vector size="26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 + AI系统全栈架构</vt:lpstr>
      <vt:lpstr>大模型业务全流程</vt:lpstr>
      <vt:lpstr>关于本内容</vt:lpstr>
      <vt:lpstr>PowerPoint 演示文稿</vt:lpstr>
      <vt:lpstr>环同步（Ring Synchronization）</vt:lpstr>
      <vt:lpstr>统一对象存储方案</vt:lpstr>
      <vt:lpstr>PowerPoint 演示文稿</vt:lpstr>
      <vt:lpstr>PowerPoint 演示文稿</vt:lpstr>
      <vt:lpstr>小结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8311</cp:revision>
  <cp:lastPrinted>2023-09-08T09:14:01Z</cp:lastPrinted>
  <dcterms:created xsi:type="dcterms:W3CDTF">2020-08-28T08:44:19Z</dcterms:created>
  <dcterms:modified xsi:type="dcterms:W3CDTF">2023-10-10T01:15:51Z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